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372" r:id="rId3"/>
    <p:sldId id="373" r:id="rId4"/>
    <p:sldId id="374" r:id="rId5"/>
    <p:sldId id="375" r:id="rId6"/>
    <p:sldId id="376" r:id="rId7"/>
    <p:sldId id="377" r:id="rId8"/>
    <p:sldId id="378" r:id="rId9"/>
    <p:sldId id="379" r:id="rId10"/>
    <p:sldId id="380" r:id="rId11"/>
    <p:sldId id="381" r:id="rId12"/>
    <p:sldId id="382" r:id="rId13"/>
    <p:sldId id="383" r:id="rId14"/>
    <p:sldId id="384" r:id="rId15"/>
    <p:sldId id="385" r:id="rId16"/>
    <p:sldId id="386" r:id="rId17"/>
    <p:sldId id="387" r:id="rId18"/>
    <p:sldId id="388" r:id="rId19"/>
    <p:sldId id="389" r:id="rId20"/>
    <p:sldId id="390" r:id="rId21"/>
    <p:sldId id="342" r:id="rId22"/>
    <p:sldId id="299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EDDFE6"/>
    <a:srgbClr val="FECE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نمط فاتح 3 - تميي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بلا نمط، بلا شبكة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نمط فاتح 3 - تميي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660B408-B3CF-4A94-85FC-2B1E0A45F4A2}" styleName="نمط داكن 2 - تمييز 1/تميي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7292A2E-F333-43FB-9621-5CBBE7FDCDCB}" styleName="نمط فاتح 2 - تمييز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نمط فاتح 2 - تميي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2DE63D5-997A-4646-A377-4702673A728D}" styleName="نمط فاتح 2 - تميي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نمط فاتح 2 - تميي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نمط فاتح 2 - تميي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النمط الفات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301B821-A1FF-4177-AEE7-76D212191A09}" styleName="نمط متوسط 1 - تميي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26" autoAdjust="0"/>
    <p:restoredTop sz="94384" autoAdjust="0"/>
  </p:normalViewPr>
  <p:slideViewPr>
    <p:cSldViewPr>
      <p:cViewPr varScale="1">
        <p:scale>
          <a:sx n="66" d="100"/>
          <a:sy n="66" d="100"/>
        </p:scale>
        <p:origin x="11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28996ED-3251-482C-BB30-50BE3774F921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3220A70D-2079-4473-9C20-5270C1B7D920}" type="slidenum">
              <a:rPr lang="en-US" altLang="ar-IQ"/>
              <a:pPr/>
              <a:t>‹#›</a:t>
            </a:fld>
            <a:endParaRPr lang="en-US" alt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0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92BFE88-B46F-4A33-B9FF-04CBA4E9FC7F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0EEC077-26C6-44EB-8E69-4098BAA22481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3266774237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E7F1B-78BF-43CF-9328-70A74CF2F4A0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F3FD9-B297-43CD-A8AF-16E01657FD6A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3392698744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E9E59-E613-4370-ABA1-E3790047A9C4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FD1A9-C7F7-485E-8860-A161E8996CA7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3529516981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C74AF-3FDB-45C7-9706-3D9C7FAD397C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EA1E7-D8BB-4B31-B9A8-9EF6A80897E5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1923809784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10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A37DF-EBFE-41D7-83D0-9059FDEA7CB7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FEE821-F98D-4E6A-B32E-AA4EDAD599D4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3749805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E4CE6-F987-4042-BE9F-3C92D2AF29BE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282BA8-1558-45A7-8F67-44BB8F09ADDE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12128169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DCDEC-4ACD-4CD4-9620-C159D2C3A306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D71C6-B484-43A3-91A6-438C7663C290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10855487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1EF98-4FE6-4DD7-BC4B-103C2592D26A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CDEFB-E635-4B07-863D-847003692FCB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20747849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43F02-0A70-4E4D-837B-5ED5624D4858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D72133-A420-4D91-8C13-C8F3C86F33BB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3782613701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A35C7-75F7-4DF8-9FE1-9940F2FCC0F4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C8BFD-25D9-458F-9675-B186C27DD59D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21842035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0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F060733-1ACF-4C31-A517-47FAF481A036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172ACA-3E12-48DB-A911-14A3276D1438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16331809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81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IQ" smtClean="0"/>
              <a:t>Click to edit Master text styles</a:t>
            </a:r>
          </a:p>
          <a:p>
            <a:pPr lvl="1"/>
            <a:r>
              <a:rPr lang="en-US" altLang="ar-IQ" smtClean="0"/>
              <a:t>Second level</a:t>
            </a:r>
          </a:p>
          <a:p>
            <a:pPr lvl="2"/>
            <a:r>
              <a:rPr lang="en-US" altLang="ar-IQ" smtClean="0"/>
              <a:t>Third level</a:t>
            </a:r>
          </a:p>
          <a:p>
            <a:pPr lvl="3"/>
            <a:r>
              <a:rPr lang="en-US" altLang="ar-IQ" smtClean="0"/>
              <a:t>Fourth level</a:t>
            </a:r>
          </a:p>
          <a:p>
            <a:pPr lvl="4"/>
            <a:r>
              <a:rPr lang="en-US" altLang="ar-IQ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C1D5719-2E13-44D0-A4E2-4DA006B78D65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Lucida Sans Unicode" panose="020B0602030504020204" pitchFamily="34" charset="0"/>
              </a:defRPr>
            </a:lvl1pPr>
          </a:lstStyle>
          <a:p>
            <a:fld id="{CCC801D0-E14A-4808-8B33-002612A11ACB}" type="slidenum">
              <a:rPr lang="en-US" altLang="ar-IQ"/>
              <a:pPr/>
              <a:t>‹#›</a:t>
            </a:fld>
            <a:endParaRPr lang="en-US" alt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1" r:id="rId2"/>
    <p:sldLayoutId id="2147483696" r:id="rId3"/>
    <p:sldLayoutId id="2147483697" r:id="rId4"/>
    <p:sldLayoutId id="2147483698" r:id="rId5"/>
    <p:sldLayoutId id="2147483699" r:id="rId6"/>
    <p:sldLayoutId id="2147483692" r:id="rId7"/>
    <p:sldLayoutId id="2147483700" r:id="rId8"/>
    <p:sldLayoutId id="2147483701" r:id="rId9"/>
    <p:sldLayoutId id="2147483693" r:id="rId10"/>
    <p:sldLayoutId id="2147483694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334144"/>
            <a:ext cx="8458200" cy="10668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6666FF"/>
                </a:solidFill>
                <a:effectLst/>
              </a:rPr>
              <a:t>Computer Networks</a:t>
            </a:r>
            <a:endParaRPr lang="en-US" sz="2600" dirty="0">
              <a:solidFill>
                <a:srgbClr val="6666FF"/>
              </a:solidFill>
            </a:endParaRPr>
          </a:p>
        </p:txBody>
      </p:sp>
      <p:sp>
        <p:nvSpPr>
          <p:cNvPr id="11267" name="Subtitle 2"/>
          <p:cNvSpPr>
            <a:spLocks noGrp="1"/>
          </p:cNvSpPr>
          <p:nvPr>
            <p:ph type="subTitle" idx="1"/>
          </p:nvPr>
        </p:nvSpPr>
        <p:spPr>
          <a:xfrm>
            <a:off x="723900" y="3352800"/>
            <a:ext cx="7772400" cy="1905000"/>
          </a:xfrm>
        </p:spPr>
        <p:txBody>
          <a:bodyPr/>
          <a:lstStyle/>
          <a:p>
            <a:pPr marR="0" algn="ctr"/>
            <a:r>
              <a:rPr lang="en-US" altLang="ar-IQ" sz="1800" dirty="0" smtClean="0"/>
              <a:t>Asst. Lect. Ahmed M. Jasim</a:t>
            </a:r>
          </a:p>
          <a:p>
            <a:pPr marR="0" algn="ctr"/>
            <a:r>
              <a:rPr lang="en-US" altLang="ar-IQ" sz="1800" dirty="0" smtClean="0"/>
              <a:t>Computer Department - College of Engineering</a:t>
            </a:r>
          </a:p>
          <a:p>
            <a:pPr marR="0" algn="ctr"/>
            <a:r>
              <a:rPr lang="en-US" altLang="ar-IQ" sz="1800" dirty="0" smtClean="0"/>
              <a:t>University of Diyala</a:t>
            </a:r>
          </a:p>
          <a:p>
            <a:pPr marR="0" algn="ctr"/>
            <a:endParaRPr lang="en-US" altLang="ar-IQ" sz="1800" dirty="0" smtClean="0"/>
          </a:p>
          <a:p>
            <a:pPr marR="0" algn="ctr"/>
            <a:r>
              <a:rPr lang="en-US" altLang="ar-IQ" sz="1800" dirty="0" smtClean="0"/>
              <a:t>2017</a:t>
            </a:r>
            <a:endParaRPr lang="en-US" altLang="ar-IQ" sz="1800" dirty="0"/>
          </a:p>
          <a:p>
            <a:pPr marR="0" algn="ctr"/>
            <a:endParaRPr lang="en-US" altLang="ar-IQ" sz="1800" dirty="0" smtClean="0"/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28600"/>
            <a:ext cx="1241223" cy="1296688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28600" y="2514600"/>
            <a:ext cx="8610600" cy="762000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9pPr>
            <a:extLst/>
          </a:lstStyle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rgbClr val="FF0000"/>
                </a:solidFill>
                <a:effectLst/>
              </a:rPr>
              <a:t>“</a:t>
            </a:r>
            <a:r>
              <a:rPr lang="en-US" sz="4400" smtClean="0">
                <a:solidFill>
                  <a:srgbClr val="FF0000"/>
                </a:solidFill>
                <a:effectLst/>
              </a:rPr>
              <a:t>PHYSICAL </a:t>
            </a:r>
            <a:r>
              <a:rPr lang="en-US" sz="4400" smtClean="0">
                <a:solidFill>
                  <a:srgbClr val="FF0000"/>
                </a:solidFill>
                <a:effectLst/>
              </a:rPr>
              <a:t>LAYER - 2”</a:t>
            </a:r>
            <a:endParaRPr lang="en-US" sz="4400" dirty="0"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943600"/>
          </a:xfrm>
        </p:spPr>
        <p:txBody>
          <a:bodyPr/>
          <a:lstStyle/>
          <a:p>
            <a:pPr marL="109537" indent="0">
              <a:buNone/>
            </a:pPr>
            <a:r>
              <a:rPr lang="en-US" sz="2800" dirty="0">
                <a:solidFill>
                  <a:srgbClr val="0070C0"/>
                </a:solidFill>
              </a:rPr>
              <a:t>4- Code Division Multiplexing</a:t>
            </a:r>
          </a:p>
          <a:p>
            <a:r>
              <a:rPr lang="en-US" sz="2800" dirty="0" smtClean="0"/>
              <a:t>FDM </a:t>
            </a:r>
            <a:r>
              <a:rPr lang="en-US" sz="2800" dirty="0"/>
              <a:t>divides the frequency in smaller channels but CDM allows its users to full bandwidth and transmit signals all the time using </a:t>
            </a:r>
            <a:r>
              <a:rPr lang="en-US" sz="2800" dirty="0">
                <a:solidFill>
                  <a:srgbClr val="00B0F0"/>
                </a:solidFill>
              </a:rPr>
              <a:t>a unique code</a:t>
            </a:r>
            <a:r>
              <a:rPr lang="en-US" sz="2800" dirty="0"/>
              <a:t>. </a:t>
            </a:r>
          </a:p>
          <a:p>
            <a:endParaRPr lang="en-US" sz="2800" dirty="0"/>
          </a:p>
          <a:p>
            <a:r>
              <a:rPr lang="en-US" sz="2800" dirty="0"/>
              <a:t>CDM uses </a:t>
            </a:r>
            <a:r>
              <a:rPr lang="en-US" sz="2800" dirty="0">
                <a:solidFill>
                  <a:srgbClr val="FF0000"/>
                </a:solidFill>
              </a:rPr>
              <a:t>orthogonal codes </a:t>
            </a:r>
            <a:r>
              <a:rPr lang="en-US" sz="2800" dirty="0"/>
              <a:t>to spread signals.</a:t>
            </a:r>
          </a:p>
          <a:p>
            <a:endParaRPr lang="en-US" sz="2800" dirty="0"/>
          </a:p>
          <a:p>
            <a:r>
              <a:rPr lang="en-US" sz="2800" dirty="0"/>
              <a:t>Each station is assigned with a unique code, </a:t>
            </a:r>
            <a:r>
              <a:rPr lang="en-US" sz="2800" dirty="0">
                <a:solidFill>
                  <a:srgbClr val="FF0000"/>
                </a:solidFill>
              </a:rPr>
              <a:t>called </a:t>
            </a:r>
            <a:r>
              <a:rPr lang="en-US" sz="2800" dirty="0" smtClean="0">
                <a:solidFill>
                  <a:srgbClr val="FF0000"/>
                </a:solidFill>
              </a:rPr>
              <a:t>chip</a:t>
            </a:r>
            <a:r>
              <a:rPr lang="en-US" sz="2800" dirty="0" smtClean="0"/>
              <a:t>. 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The receiver knows in advance the </a:t>
            </a:r>
            <a:r>
              <a:rPr lang="en-US" sz="2800" dirty="0">
                <a:solidFill>
                  <a:srgbClr val="FF0000"/>
                </a:solidFill>
              </a:rPr>
              <a:t>chip code </a:t>
            </a:r>
            <a:r>
              <a:rPr lang="en-US" sz="2800" dirty="0"/>
              <a:t>signal it has to receive.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effectLst/>
              </a:rPr>
              <a:t>MULTIPLEXING</a:t>
            </a:r>
            <a:endParaRPr lang="en-US" dirty="0">
              <a:solidFill>
                <a:srgbClr val="00B05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515191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effectLst/>
              </a:rPr>
              <a:t>MULTIPLEXING</a:t>
            </a:r>
            <a:endParaRPr lang="en-US" dirty="0">
              <a:solidFill>
                <a:srgbClr val="00B050"/>
              </a:solidFill>
              <a:effectLst/>
            </a:endParaRPr>
          </a:p>
        </p:txBody>
      </p:sp>
      <p:pic>
        <p:nvPicPr>
          <p:cNvPr id="1026" name="Picture 2" descr="صورة ذات صل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143000"/>
            <a:ext cx="7772400" cy="5377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09352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943600"/>
          </a:xfrm>
        </p:spPr>
        <p:txBody>
          <a:bodyPr/>
          <a:lstStyle/>
          <a:p>
            <a:r>
              <a:rPr lang="en-US" dirty="0"/>
              <a:t>Switching is process to forward packets coming in from one port to a port leading towards the destination. </a:t>
            </a:r>
          </a:p>
          <a:p>
            <a:endParaRPr lang="en-US" dirty="0"/>
          </a:p>
          <a:p>
            <a:r>
              <a:rPr lang="en-US" dirty="0"/>
              <a:t>When data comes on a port it is called </a:t>
            </a:r>
            <a:r>
              <a:rPr lang="en-US" dirty="0" smtClean="0">
                <a:solidFill>
                  <a:srgbClr val="FF0000"/>
                </a:solidFill>
              </a:rPr>
              <a:t>ingress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/>
              <a:t>when data leaves a port or goes out it is called </a:t>
            </a:r>
            <a:r>
              <a:rPr lang="en-US" dirty="0">
                <a:solidFill>
                  <a:srgbClr val="FF0000"/>
                </a:solidFill>
              </a:rPr>
              <a:t>egress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smtClean="0"/>
              <a:t>Switching </a:t>
            </a:r>
            <a:r>
              <a:rPr lang="en-US" dirty="0"/>
              <a:t>can be divided into two major categories:</a:t>
            </a:r>
          </a:p>
          <a:p>
            <a:endParaRPr lang="en-US" dirty="0"/>
          </a:p>
          <a:p>
            <a:pPr marL="1887538" indent="-4445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Connectionless</a:t>
            </a:r>
          </a:p>
          <a:p>
            <a:pPr marL="1887538" indent="-4445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Connection Oriented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effectLst/>
              </a:rPr>
              <a:t>SWITCHING</a:t>
            </a:r>
            <a:endParaRPr lang="en-US" dirty="0">
              <a:solidFill>
                <a:srgbClr val="00B05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521561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943600"/>
          </a:xfrm>
        </p:spPr>
        <p:txBody>
          <a:bodyPr/>
          <a:lstStyle/>
          <a:p>
            <a:pPr marL="109537" indent="0">
              <a:buNone/>
            </a:pPr>
            <a:r>
              <a:rPr lang="en-US" dirty="0">
                <a:solidFill>
                  <a:srgbClr val="0070C0"/>
                </a:solidFill>
              </a:rPr>
              <a:t>1- Circuit Switching</a:t>
            </a:r>
          </a:p>
          <a:p>
            <a:r>
              <a:rPr lang="en-US" dirty="0" smtClean="0"/>
              <a:t>When </a:t>
            </a:r>
            <a:r>
              <a:rPr lang="en-US" dirty="0"/>
              <a:t>two nodes communicate with each other over a </a:t>
            </a:r>
            <a:r>
              <a:rPr lang="en-US" dirty="0">
                <a:solidFill>
                  <a:srgbClr val="FF0000"/>
                </a:solidFill>
              </a:rPr>
              <a:t>dedicated communication path</a:t>
            </a:r>
            <a:r>
              <a:rPr lang="en-US" dirty="0"/>
              <a:t>, it is called circuit switching.</a:t>
            </a:r>
          </a:p>
          <a:p>
            <a:pPr marL="109537" indent="0">
              <a:buNone/>
            </a:pPr>
            <a:endParaRPr lang="en-US" dirty="0"/>
          </a:p>
          <a:p>
            <a:r>
              <a:rPr lang="en-US" dirty="0"/>
              <a:t>There is a need of </a:t>
            </a:r>
            <a:r>
              <a:rPr lang="en-US" dirty="0">
                <a:solidFill>
                  <a:srgbClr val="FF0000"/>
                </a:solidFill>
              </a:rPr>
              <a:t>pre-specified route </a:t>
            </a:r>
            <a:r>
              <a:rPr lang="en-US" dirty="0"/>
              <a:t>from which data travels and no other data is permitted.</a:t>
            </a:r>
          </a:p>
          <a:p>
            <a:endParaRPr lang="en-US" dirty="0"/>
          </a:p>
          <a:p>
            <a:r>
              <a:rPr lang="en-US" dirty="0"/>
              <a:t>In circuit switching to transfer the data, </a:t>
            </a:r>
            <a:r>
              <a:rPr lang="en-US" dirty="0">
                <a:solidFill>
                  <a:srgbClr val="0070C0"/>
                </a:solidFill>
              </a:rPr>
              <a:t>circuit must be established </a:t>
            </a:r>
            <a:r>
              <a:rPr lang="en-US" dirty="0"/>
              <a:t>so that the data transfer can take place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effectLst/>
              </a:rPr>
              <a:t>SWITCHING</a:t>
            </a:r>
            <a:endParaRPr lang="en-US" dirty="0">
              <a:solidFill>
                <a:srgbClr val="00B05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3502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943600"/>
          </a:xfrm>
        </p:spPr>
        <p:txBody>
          <a:bodyPr/>
          <a:lstStyle/>
          <a:p>
            <a:pPr marL="109537" indent="0">
              <a:buNone/>
            </a:pPr>
            <a:endParaRPr lang="en-US" dirty="0"/>
          </a:p>
          <a:p>
            <a:r>
              <a:rPr lang="en-US" dirty="0"/>
              <a:t>Circuits can be </a:t>
            </a:r>
            <a:r>
              <a:rPr lang="en-US" dirty="0">
                <a:solidFill>
                  <a:srgbClr val="0070C0"/>
                </a:solidFill>
              </a:rPr>
              <a:t>permanent or temporary. </a:t>
            </a:r>
          </a:p>
          <a:p>
            <a:endParaRPr lang="en-US" dirty="0"/>
          </a:p>
          <a:p>
            <a:r>
              <a:rPr lang="en-US" dirty="0"/>
              <a:t>Applications which use circuit switching may have to go through three phases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marL="1436688" indent="-531813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</a:rPr>
              <a:t>Establish </a:t>
            </a:r>
            <a:r>
              <a:rPr lang="en-US" dirty="0">
                <a:solidFill>
                  <a:srgbClr val="FF0000"/>
                </a:solidFill>
              </a:rPr>
              <a:t>a circuit</a:t>
            </a:r>
          </a:p>
          <a:p>
            <a:pPr marL="1436688" indent="-531813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</a:rPr>
              <a:t>Transfer </a:t>
            </a:r>
            <a:r>
              <a:rPr lang="en-US" dirty="0">
                <a:solidFill>
                  <a:srgbClr val="FF0000"/>
                </a:solidFill>
              </a:rPr>
              <a:t>the data</a:t>
            </a:r>
          </a:p>
          <a:p>
            <a:pPr marL="1436688" indent="-531813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</a:rPr>
              <a:t>Disconnect </a:t>
            </a:r>
            <a:r>
              <a:rPr lang="en-US" dirty="0">
                <a:solidFill>
                  <a:srgbClr val="FF0000"/>
                </a:solidFill>
              </a:rPr>
              <a:t>the circuit</a:t>
            </a:r>
          </a:p>
          <a:p>
            <a:r>
              <a:rPr lang="en-US" dirty="0"/>
              <a:t>Circuit switching was designed for </a:t>
            </a:r>
            <a:r>
              <a:rPr lang="en-US" dirty="0">
                <a:solidFill>
                  <a:srgbClr val="0070C0"/>
                </a:solidFill>
              </a:rPr>
              <a:t>voice applications. </a:t>
            </a:r>
            <a:endParaRPr lang="en-US" dirty="0" smtClean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effectLst/>
              </a:rPr>
              <a:t>SWITCHING</a:t>
            </a:r>
            <a:endParaRPr lang="en-US" dirty="0">
              <a:solidFill>
                <a:srgbClr val="00B05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10153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effectLst/>
              </a:rPr>
              <a:t>SWITCHING</a:t>
            </a:r>
            <a:endParaRPr lang="en-US" dirty="0">
              <a:solidFill>
                <a:srgbClr val="00B050"/>
              </a:solidFill>
              <a:effectLst/>
            </a:endParaRPr>
          </a:p>
        </p:txBody>
      </p:sp>
      <p:pic>
        <p:nvPicPr>
          <p:cNvPr id="4" name="صورة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47800"/>
            <a:ext cx="72390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2491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943600"/>
          </a:xfrm>
        </p:spPr>
        <p:txBody>
          <a:bodyPr/>
          <a:lstStyle/>
          <a:p>
            <a:pPr marL="109537" indent="0">
              <a:buNone/>
            </a:pPr>
            <a:r>
              <a:rPr lang="en-US" dirty="0">
                <a:solidFill>
                  <a:srgbClr val="0070C0"/>
                </a:solidFill>
              </a:rPr>
              <a:t>2- Message Switching</a:t>
            </a:r>
          </a:p>
          <a:p>
            <a:r>
              <a:rPr lang="en-US" dirty="0"/>
              <a:t> In message switching, the </a:t>
            </a:r>
            <a:r>
              <a:rPr lang="en-US" dirty="0">
                <a:solidFill>
                  <a:srgbClr val="FF0000"/>
                </a:solidFill>
              </a:rPr>
              <a:t>whole message </a:t>
            </a:r>
            <a:r>
              <a:rPr lang="en-US" dirty="0"/>
              <a:t>is treated as a data unit and is </a:t>
            </a:r>
            <a:r>
              <a:rPr lang="en-US" dirty="0" smtClean="0"/>
              <a:t>switching/transferred </a:t>
            </a:r>
            <a:r>
              <a:rPr lang="en-US" dirty="0"/>
              <a:t>in its entirety.</a:t>
            </a:r>
          </a:p>
          <a:p>
            <a:endParaRPr lang="en-US" dirty="0"/>
          </a:p>
          <a:p>
            <a:r>
              <a:rPr lang="en-US" dirty="0"/>
              <a:t>First switch receives the whole message and </a:t>
            </a:r>
            <a:r>
              <a:rPr lang="en-US" dirty="0">
                <a:solidFill>
                  <a:srgbClr val="FF0000"/>
                </a:solidFill>
              </a:rPr>
              <a:t>buffers</a:t>
            </a:r>
            <a:r>
              <a:rPr lang="en-US" dirty="0"/>
              <a:t> it until there are resources available to transfer it to the next hop. </a:t>
            </a:r>
          </a:p>
          <a:p>
            <a:endParaRPr lang="en-US" dirty="0"/>
          </a:p>
          <a:p>
            <a:r>
              <a:rPr lang="en-US" dirty="0"/>
              <a:t>If the next hop is </a:t>
            </a:r>
            <a:r>
              <a:rPr lang="en-US" dirty="0">
                <a:solidFill>
                  <a:srgbClr val="FF0000"/>
                </a:solidFill>
              </a:rPr>
              <a:t>not having enough resource </a:t>
            </a:r>
            <a:r>
              <a:rPr lang="en-US" dirty="0"/>
              <a:t>to accommodate large size message, the message is stored and switch waits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effectLst/>
              </a:rPr>
              <a:t>SWITCHING</a:t>
            </a:r>
            <a:endParaRPr lang="en-US" dirty="0">
              <a:solidFill>
                <a:srgbClr val="00B05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291601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effectLst/>
              </a:rPr>
              <a:t>SWITCHING</a:t>
            </a:r>
            <a:endParaRPr lang="en-US" dirty="0">
              <a:solidFill>
                <a:srgbClr val="00B050"/>
              </a:solidFill>
              <a:effectLst/>
            </a:endParaRPr>
          </a:p>
        </p:txBody>
      </p:sp>
      <p:pic>
        <p:nvPicPr>
          <p:cNvPr id="4" name="صورة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447800"/>
            <a:ext cx="80010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6057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943600"/>
          </a:xfrm>
        </p:spPr>
        <p:txBody>
          <a:bodyPr/>
          <a:lstStyle/>
          <a:p>
            <a:pPr marL="109537" indent="0">
              <a:buNone/>
            </a:pPr>
            <a:r>
              <a:rPr lang="en-US" dirty="0"/>
              <a:t>Message switching has the following </a:t>
            </a:r>
            <a:r>
              <a:rPr lang="en-US" dirty="0">
                <a:solidFill>
                  <a:srgbClr val="0070C0"/>
                </a:solidFill>
              </a:rPr>
              <a:t>drawbacks</a:t>
            </a:r>
            <a:r>
              <a:rPr lang="en-US" dirty="0"/>
              <a:t>:</a:t>
            </a:r>
          </a:p>
          <a:p>
            <a:r>
              <a:rPr lang="en-US" dirty="0"/>
              <a:t>Every switch in transit path </a:t>
            </a:r>
            <a:r>
              <a:rPr lang="en-US" dirty="0">
                <a:solidFill>
                  <a:srgbClr val="FF0000"/>
                </a:solidFill>
              </a:rPr>
              <a:t>needs enough storage </a:t>
            </a:r>
            <a:r>
              <a:rPr lang="en-US" dirty="0"/>
              <a:t>to accommodate entire message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Because of </a:t>
            </a:r>
            <a:r>
              <a:rPr lang="en-US" dirty="0">
                <a:solidFill>
                  <a:srgbClr val="FF0000"/>
                </a:solidFill>
              </a:rPr>
              <a:t>store-and-forward technique </a:t>
            </a:r>
            <a:r>
              <a:rPr lang="en-US" dirty="0"/>
              <a:t>and waits included until resources are available, message switching is </a:t>
            </a:r>
            <a:r>
              <a:rPr lang="en-US" dirty="0">
                <a:solidFill>
                  <a:srgbClr val="FF0000"/>
                </a:solidFill>
              </a:rPr>
              <a:t>very slow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endParaRPr lang="en-US" dirty="0"/>
          </a:p>
          <a:p>
            <a:r>
              <a:rPr lang="en-US" dirty="0"/>
              <a:t>Message switching was </a:t>
            </a:r>
            <a:r>
              <a:rPr lang="en-US" dirty="0">
                <a:solidFill>
                  <a:srgbClr val="FF0000"/>
                </a:solidFill>
              </a:rPr>
              <a:t>not a solution for streaming media </a:t>
            </a:r>
            <a:r>
              <a:rPr lang="en-US" dirty="0"/>
              <a:t>((audio, video) and real-time applications.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effectLst/>
              </a:rPr>
              <a:t>SWITCHING</a:t>
            </a:r>
            <a:endParaRPr lang="en-US" dirty="0">
              <a:solidFill>
                <a:srgbClr val="00B05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776465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943600"/>
          </a:xfrm>
        </p:spPr>
        <p:txBody>
          <a:bodyPr/>
          <a:lstStyle/>
          <a:p>
            <a:pPr marL="109537" indent="0">
              <a:buNone/>
            </a:pPr>
            <a:r>
              <a:rPr lang="en-US" dirty="0">
                <a:solidFill>
                  <a:srgbClr val="0070C0"/>
                </a:solidFill>
              </a:rPr>
              <a:t>3- Packet Switching</a:t>
            </a:r>
          </a:p>
          <a:p>
            <a:r>
              <a:rPr lang="en-US" dirty="0"/>
              <a:t>The entire message is broken down into smaller chunks called </a:t>
            </a:r>
            <a:r>
              <a:rPr lang="en-US" dirty="0">
                <a:solidFill>
                  <a:srgbClr val="FF0000"/>
                </a:solidFill>
              </a:rPr>
              <a:t>packets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The switching information is added in the header of each packet and transmitted independently.</a:t>
            </a:r>
          </a:p>
          <a:p>
            <a:endParaRPr lang="en-US" dirty="0"/>
          </a:p>
          <a:p>
            <a:r>
              <a:rPr lang="en-US" dirty="0"/>
              <a:t>It is easier for intermediate networking devices to store small size </a:t>
            </a:r>
            <a:r>
              <a:rPr lang="en-US" dirty="0" smtClean="0"/>
              <a:t>packets.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effectLst/>
              </a:rPr>
              <a:t>SWITCHING</a:t>
            </a:r>
            <a:endParaRPr lang="en-US" dirty="0">
              <a:solidFill>
                <a:srgbClr val="00B05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860662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r>
              <a:rPr lang="en-US" sz="2800" dirty="0">
                <a:solidFill>
                  <a:srgbClr val="0070C0"/>
                </a:solidFill>
              </a:rPr>
              <a:t>Multiplexing</a:t>
            </a:r>
            <a:r>
              <a:rPr lang="en-US" sz="2800" dirty="0"/>
              <a:t> is a technique by which different analog and digital streams of transmission can be simultaneously processed over a shared link. </a:t>
            </a:r>
          </a:p>
          <a:p>
            <a:endParaRPr lang="en-US" sz="2800" dirty="0"/>
          </a:p>
          <a:p>
            <a:r>
              <a:rPr lang="en-US" sz="2800" dirty="0"/>
              <a:t>Multiplexing divides the high capacity medium into low capacity logical medium which is then shared by different streams. </a:t>
            </a:r>
          </a:p>
          <a:p>
            <a:endParaRPr lang="en-US" sz="2800" dirty="0"/>
          </a:p>
          <a:p>
            <a:r>
              <a:rPr lang="en-US" sz="2800" dirty="0" smtClean="0">
                <a:solidFill>
                  <a:srgbClr val="FF0000"/>
                </a:solidFill>
              </a:rPr>
              <a:t>All </a:t>
            </a:r>
            <a:r>
              <a:rPr lang="en-US" sz="2800" dirty="0">
                <a:solidFill>
                  <a:srgbClr val="FF0000"/>
                </a:solidFill>
              </a:rPr>
              <a:t>mediums are capable of multiplexing. </a:t>
            </a:r>
          </a:p>
          <a:p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762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effectLst/>
              </a:rPr>
              <a:t>MULTIPLEXING</a:t>
            </a:r>
            <a:endParaRPr lang="en-US" dirty="0">
              <a:solidFill>
                <a:srgbClr val="00B05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416773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943600"/>
          </a:xfrm>
        </p:spPr>
        <p:txBody>
          <a:bodyPr/>
          <a:lstStyle/>
          <a:p>
            <a:r>
              <a:rPr lang="en-US" dirty="0" smtClean="0"/>
              <a:t>Packet </a:t>
            </a:r>
            <a:r>
              <a:rPr lang="en-US" dirty="0"/>
              <a:t>switching enhances </a:t>
            </a:r>
            <a:r>
              <a:rPr lang="en-US" dirty="0">
                <a:solidFill>
                  <a:srgbClr val="FF0000"/>
                </a:solidFill>
              </a:rPr>
              <a:t>line </a:t>
            </a:r>
            <a:r>
              <a:rPr lang="en-US" dirty="0" smtClean="0">
                <a:solidFill>
                  <a:srgbClr val="FF0000"/>
                </a:solidFill>
              </a:rPr>
              <a:t>efficiency.</a:t>
            </a:r>
          </a:p>
          <a:p>
            <a:pPr marL="109537" indent="0">
              <a:buNone/>
            </a:pPr>
            <a:endParaRPr lang="en-US" dirty="0"/>
          </a:p>
          <a:p>
            <a:r>
              <a:rPr lang="en-US" dirty="0"/>
              <a:t>Packet switching enables the user to differentiate data streams based on </a:t>
            </a:r>
            <a:r>
              <a:rPr lang="en-US" dirty="0">
                <a:solidFill>
                  <a:srgbClr val="FF0000"/>
                </a:solidFill>
              </a:rPr>
              <a:t>priorities</a:t>
            </a:r>
            <a:r>
              <a:rPr lang="en-US" dirty="0"/>
              <a:t>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effectLst/>
              </a:rPr>
              <a:t>SWITCHING</a:t>
            </a:r>
            <a:endParaRPr lang="en-US" dirty="0">
              <a:solidFill>
                <a:srgbClr val="00B050"/>
              </a:solidFill>
              <a:effectLst/>
            </a:endParaRPr>
          </a:p>
        </p:txBody>
      </p:sp>
      <p:pic>
        <p:nvPicPr>
          <p:cNvPr id="4" name="صورة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0656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62200"/>
            <a:ext cx="8229600" cy="1828800"/>
          </a:xfrm>
        </p:spPr>
        <p:txBody>
          <a:bodyPr>
            <a:noAutofit/>
          </a:bodyPr>
          <a:lstStyle/>
          <a:p>
            <a:pPr lvl="0" algn="ctr"/>
            <a:r>
              <a:rPr lang="en-US" sz="9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en-US" sz="9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8478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  <p:bldP spid="2" grpId="3"/>
      <p:bldP spid="2" grpId="4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6" descr="question-m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81000"/>
            <a:ext cx="4673600" cy="583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When </a:t>
            </a:r>
            <a:r>
              <a:rPr lang="en-US" sz="2800" dirty="0"/>
              <a:t>multiple senders try to send over a single medium, a device called </a:t>
            </a:r>
            <a:r>
              <a:rPr lang="en-US" sz="2800" dirty="0">
                <a:solidFill>
                  <a:srgbClr val="0070C0"/>
                </a:solidFill>
              </a:rPr>
              <a:t>Multiplexer</a:t>
            </a:r>
            <a:r>
              <a:rPr lang="en-US" sz="2800" dirty="0"/>
              <a:t> divides the physical channel and allocates one to each. </a:t>
            </a:r>
          </a:p>
          <a:p>
            <a:endParaRPr lang="en-US" sz="2800" dirty="0" smtClean="0"/>
          </a:p>
          <a:p>
            <a:pPr marL="109537" indent="0">
              <a:buNone/>
            </a:pPr>
            <a:endParaRPr lang="en-US" sz="2800" dirty="0"/>
          </a:p>
          <a:p>
            <a:pPr marL="109537" indent="0">
              <a:buNone/>
            </a:pPr>
            <a:endParaRPr lang="en-US" sz="2800" dirty="0" smtClean="0">
              <a:solidFill>
                <a:srgbClr val="0070C0"/>
              </a:solidFill>
            </a:endParaRPr>
          </a:p>
          <a:p>
            <a:r>
              <a:rPr lang="en-US" sz="2800" dirty="0">
                <a:solidFill>
                  <a:srgbClr val="0070C0"/>
                </a:solidFill>
              </a:rPr>
              <a:t>A De-multiplexer</a:t>
            </a:r>
            <a:r>
              <a:rPr lang="en-US" sz="2800" dirty="0"/>
              <a:t> receives data from a single medium, identifies each, and sends to different receivers.</a:t>
            </a:r>
          </a:p>
          <a:p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762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effectLst/>
              </a:rPr>
              <a:t>MULTIPLEXING</a:t>
            </a:r>
            <a:endParaRPr lang="en-US" dirty="0">
              <a:solidFill>
                <a:srgbClr val="00B05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361294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 marL="109537" indent="0">
              <a:buNone/>
            </a:pPr>
            <a:r>
              <a:rPr lang="en-US" sz="2800" dirty="0">
                <a:solidFill>
                  <a:srgbClr val="0070C0"/>
                </a:solidFill>
              </a:rPr>
              <a:t>1- Frequency Division Multiplexing</a:t>
            </a:r>
          </a:p>
          <a:p>
            <a:r>
              <a:rPr lang="en-US" sz="2800" dirty="0"/>
              <a:t>When the carrier is frequency, FDM is used.</a:t>
            </a:r>
          </a:p>
          <a:p>
            <a:endParaRPr lang="en-US" sz="2800" dirty="0"/>
          </a:p>
          <a:p>
            <a:r>
              <a:rPr lang="en-US" sz="2800" dirty="0"/>
              <a:t>FDM is an </a:t>
            </a:r>
            <a:r>
              <a:rPr lang="en-US" sz="2800" dirty="0">
                <a:solidFill>
                  <a:srgbClr val="0070C0"/>
                </a:solidFill>
              </a:rPr>
              <a:t>analog technology. </a:t>
            </a:r>
          </a:p>
          <a:p>
            <a:endParaRPr lang="en-US" sz="2800" dirty="0"/>
          </a:p>
          <a:p>
            <a:r>
              <a:rPr lang="en-US" sz="2800" dirty="0"/>
              <a:t>FDM divides the spectrum or carrier bandwidth in logical channels and allocates one user to each channel. </a:t>
            </a:r>
          </a:p>
          <a:p>
            <a:endParaRPr lang="en-US" sz="2800" dirty="0"/>
          </a:p>
          <a:p>
            <a:r>
              <a:rPr lang="en-US" sz="2800" dirty="0"/>
              <a:t>Each user can use the channel frequency independently and has exclusive access of it. 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762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effectLst/>
              </a:rPr>
              <a:t>MULTIPLEXING</a:t>
            </a:r>
            <a:endParaRPr lang="en-US" dirty="0">
              <a:solidFill>
                <a:srgbClr val="00B05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122515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r>
              <a:rPr lang="en-US" sz="2800" dirty="0" smtClean="0"/>
              <a:t>Channels </a:t>
            </a:r>
            <a:r>
              <a:rPr lang="en-US" sz="2800" dirty="0"/>
              <a:t>are separated by </a:t>
            </a:r>
            <a:r>
              <a:rPr lang="en-US" sz="2800" dirty="0">
                <a:solidFill>
                  <a:srgbClr val="0070C0"/>
                </a:solidFill>
              </a:rPr>
              <a:t>guard bands</a:t>
            </a:r>
            <a:r>
              <a:rPr lang="en-US" sz="2800" dirty="0" smtClean="0"/>
              <a:t>.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762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effectLst/>
              </a:rPr>
              <a:t>MULTIPLEXING</a:t>
            </a:r>
            <a:endParaRPr lang="en-US" dirty="0">
              <a:solidFill>
                <a:srgbClr val="00B050"/>
              </a:solidFill>
              <a:effectLst/>
            </a:endParaRPr>
          </a:p>
        </p:txBody>
      </p:sp>
      <p:pic>
        <p:nvPicPr>
          <p:cNvPr id="4" name="صورة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600200"/>
            <a:ext cx="83820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1017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943600"/>
          </a:xfrm>
        </p:spPr>
        <p:txBody>
          <a:bodyPr/>
          <a:lstStyle/>
          <a:p>
            <a:pPr marL="109537" indent="0"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2- Time Division Multiplexing</a:t>
            </a:r>
          </a:p>
          <a:p>
            <a:r>
              <a:rPr lang="en-US" sz="2800" dirty="0" smtClean="0"/>
              <a:t>TDM is applied primarily on </a:t>
            </a:r>
            <a:r>
              <a:rPr lang="en-US" sz="2800" dirty="0" smtClean="0">
                <a:solidFill>
                  <a:srgbClr val="FF0000"/>
                </a:solidFill>
              </a:rPr>
              <a:t>digital signals </a:t>
            </a:r>
            <a:r>
              <a:rPr lang="en-US" sz="2800" dirty="0" smtClean="0"/>
              <a:t>but can be applied on analog signals as well. </a:t>
            </a:r>
          </a:p>
          <a:p>
            <a:endParaRPr lang="en-US" sz="2800" dirty="0"/>
          </a:p>
          <a:p>
            <a:r>
              <a:rPr lang="en-US" sz="2800" dirty="0"/>
              <a:t>In TDM the shared channel is divided among its user by means of </a:t>
            </a:r>
            <a:r>
              <a:rPr lang="en-US" sz="2800" dirty="0">
                <a:solidFill>
                  <a:srgbClr val="FF0000"/>
                </a:solidFill>
              </a:rPr>
              <a:t>time slot.</a:t>
            </a:r>
          </a:p>
          <a:p>
            <a:endParaRPr lang="en-US" sz="2800" dirty="0"/>
          </a:p>
          <a:p>
            <a:r>
              <a:rPr lang="en-US" sz="2800" dirty="0"/>
              <a:t>Each user can transmit data within the provided time slot only.</a:t>
            </a:r>
          </a:p>
          <a:p>
            <a:endParaRPr lang="en-US" sz="2800" dirty="0"/>
          </a:p>
          <a:p>
            <a:r>
              <a:rPr lang="en-US" sz="2800" dirty="0"/>
              <a:t>Digital signals are divided in </a:t>
            </a:r>
            <a:r>
              <a:rPr lang="en-US" sz="2800" dirty="0">
                <a:solidFill>
                  <a:srgbClr val="FF0000"/>
                </a:solidFill>
              </a:rPr>
              <a:t>frames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FF0000"/>
                </a:solidFill>
              </a:rPr>
              <a:t>equivalent to time </a:t>
            </a:r>
            <a:r>
              <a:rPr lang="en-US" sz="2800" dirty="0" smtClean="0">
                <a:solidFill>
                  <a:srgbClr val="FF0000"/>
                </a:solidFill>
              </a:rPr>
              <a:t>slot</a:t>
            </a:r>
            <a:r>
              <a:rPr lang="en-US" sz="2800" dirty="0" smtClean="0"/>
              <a:t>. 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762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effectLst/>
              </a:rPr>
              <a:t>MULTIPLEXING</a:t>
            </a:r>
            <a:endParaRPr lang="en-US" dirty="0">
              <a:solidFill>
                <a:srgbClr val="00B05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947223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r>
              <a:rPr lang="en-US" sz="2800" dirty="0" smtClean="0"/>
              <a:t>TDM </a:t>
            </a:r>
            <a:r>
              <a:rPr lang="en-US" sz="2800" dirty="0"/>
              <a:t>works in synchronized </a:t>
            </a:r>
            <a:r>
              <a:rPr lang="en-US" sz="2800" dirty="0" smtClean="0"/>
              <a:t>mode.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762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effectLst/>
              </a:rPr>
              <a:t>MULTIPLEXING</a:t>
            </a:r>
            <a:endParaRPr lang="en-US" dirty="0">
              <a:solidFill>
                <a:srgbClr val="00B050"/>
              </a:solidFill>
              <a:effectLst/>
            </a:endParaRPr>
          </a:p>
        </p:txBody>
      </p:sp>
      <p:pic>
        <p:nvPicPr>
          <p:cNvPr id="4" name="صورة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676400"/>
            <a:ext cx="86868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9787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marL="109537" indent="0">
              <a:buNone/>
            </a:pPr>
            <a:r>
              <a:rPr lang="en-US" sz="2800" dirty="0">
                <a:solidFill>
                  <a:srgbClr val="0070C0"/>
                </a:solidFill>
              </a:rPr>
              <a:t>3- Wavelength Division Multiplexing</a:t>
            </a:r>
          </a:p>
          <a:p>
            <a:r>
              <a:rPr lang="en-US" sz="2800" dirty="0" smtClean="0"/>
              <a:t>Light </a:t>
            </a:r>
            <a:r>
              <a:rPr lang="en-US" sz="2800" dirty="0"/>
              <a:t>has different wavelength (</a:t>
            </a:r>
            <a:r>
              <a:rPr lang="en-US" sz="2800" dirty="0">
                <a:solidFill>
                  <a:srgbClr val="0070C0"/>
                </a:solidFill>
              </a:rPr>
              <a:t>colors</a:t>
            </a:r>
            <a:r>
              <a:rPr lang="en-US" sz="2800" dirty="0"/>
              <a:t>). </a:t>
            </a:r>
          </a:p>
          <a:p>
            <a:endParaRPr lang="en-US" sz="2800" dirty="0"/>
          </a:p>
          <a:p>
            <a:r>
              <a:rPr lang="en-US" sz="2800" dirty="0"/>
              <a:t>In fiber optic mode, multiple optical carrier signals are multiplexed into an optical fiber by using </a:t>
            </a:r>
            <a:r>
              <a:rPr lang="en-US" sz="2800" dirty="0">
                <a:solidFill>
                  <a:srgbClr val="FF0000"/>
                </a:solidFill>
              </a:rPr>
              <a:t>different wavelengths. </a:t>
            </a:r>
          </a:p>
          <a:p>
            <a:endParaRPr lang="en-US" sz="2800" dirty="0"/>
          </a:p>
          <a:p>
            <a:r>
              <a:rPr lang="en-US" sz="2800" dirty="0"/>
              <a:t>This is an analog multiplexing technique and is done conceptually in the same manner as FDM but uses light as signals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762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effectLst/>
              </a:rPr>
              <a:t>MULTIPLEXING</a:t>
            </a:r>
            <a:endParaRPr lang="en-US" dirty="0">
              <a:solidFill>
                <a:srgbClr val="00B05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425621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r>
              <a:rPr lang="en-US" sz="2800" dirty="0" smtClean="0"/>
              <a:t>Further</a:t>
            </a:r>
            <a:r>
              <a:rPr lang="en-US" sz="2800" dirty="0"/>
              <a:t>, on each wavelength time division multiplexing can be incorporated to accommodate more data signals.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762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effectLst/>
              </a:rPr>
              <a:t>MULTIPLEXING</a:t>
            </a:r>
            <a:endParaRPr lang="en-US" dirty="0">
              <a:solidFill>
                <a:srgbClr val="00B050"/>
              </a:solidFill>
              <a:effectLst/>
            </a:endParaRPr>
          </a:p>
        </p:txBody>
      </p:sp>
      <p:pic>
        <p:nvPicPr>
          <p:cNvPr id="4" name="صورة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425383"/>
            <a:ext cx="8229600" cy="4051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8802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4410</TotalTime>
  <Words>738</Words>
  <Application>Microsoft Office PowerPoint</Application>
  <PresentationFormat>عرض على الشاشة (4:3)</PresentationFormat>
  <Paragraphs>116</Paragraphs>
  <Slides>22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22</vt:i4>
      </vt:variant>
    </vt:vector>
  </HeadingPairs>
  <TitlesOfParts>
    <vt:vector size="30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Computer Networks</vt:lpstr>
      <vt:lpstr>MULTIPLEXING</vt:lpstr>
      <vt:lpstr>MULTIPLEXING</vt:lpstr>
      <vt:lpstr>MULTIPLEXING</vt:lpstr>
      <vt:lpstr>MULTIPLEXING</vt:lpstr>
      <vt:lpstr>MULTIPLEXING</vt:lpstr>
      <vt:lpstr>MULTIPLEXING</vt:lpstr>
      <vt:lpstr>MULTIPLEXING</vt:lpstr>
      <vt:lpstr>MULTIPLEXING</vt:lpstr>
      <vt:lpstr>MULTIPLEXING</vt:lpstr>
      <vt:lpstr>MULTIPLEXING</vt:lpstr>
      <vt:lpstr>SWITCHING</vt:lpstr>
      <vt:lpstr>SWITCHING</vt:lpstr>
      <vt:lpstr>SWITCHING</vt:lpstr>
      <vt:lpstr>SWITCHING</vt:lpstr>
      <vt:lpstr>SWITCHING</vt:lpstr>
      <vt:lpstr>SWITCHING</vt:lpstr>
      <vt:lpstr>SWITCHING</vt:lpstr>
      <vt:lpstr>SWITCHING</vt:lpstr>
      <vt:lpstr>SWITCHING</vt:lpstr>
      <vt:lpstr>THANK YOU</vt:lpstr>
      <vt:lpstr>عرض تقديمي في PowerPoint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bad is selfish routing?</dc:title>
  <dc:creator>al marsa</dc:creator>
  <cp:lastModifiedBy>ooo</cp:lastModifiedBy>
  <cp:revision>273</cp:revision>
  <dcterms:created xsi:type="dcterms:W3CDTF">2010-04-29T23:38:56Z</dcterms:created>
  <dcterms:modified xsi:type="dcterms:W3CDTF">2018-11-10T17:49:26Z</dcterms:modified>
</cp:coreProperties>
</file>